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Atkinson Hyperlegible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xgbJ3kI8gxCj1Cgnd0nfxFZW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AtkinsonHyperlegible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AtkinsonHyperlegible-italic.fntdata"/><Relationship Id="rId23" Type="http://schemas.openxmlformats.org/officeDocument/2006/relationships/font" Target="fonts/AtkinsonHyperlegibl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GillSans-regular.fntdata"/><Relationship Id="rId25" Type="http://schemas.openxmlformats.org/officeDocument/2006/relationships/font" Target="fonts/AtkinsonHyperlegible-boldItalic.fntdata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2945f6713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52945f6713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252945f6713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2b3fe8b5a_1_4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52b3fe8b5a_1_4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 like that, really like “boom” here are my numbers </a:t>
            </a:r>
            <a:endParaRPr/>
          </a:p>
        </p:txBody>
      </p:sp>
      <p:sp>
        <p:nvSpPr>
          <p:cNvPr id="362" name="Google Shape;362;g252b3fe8b5a_1_4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50c5ad894b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250c5ad894b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2b3fe8b5a_1_5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52b3fe8b5a_1_5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52b3fe8b5a_1_5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2945f6713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52945f6713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52945f6713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0d19a837d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50d19a837d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5" name="Google Shape;235;g250d19a837d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2b3fe8b5a_1_5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52b3fe8b5a_1_5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2b3fe8b5a_1_5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252b3fe8b5a_1_5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2b3fe8b5a_1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252b3fe8b5a_1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52b3fe8b5a_1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0c5ad894b_0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250c5ad894b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50c5ad894b_0_5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508b331252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508b33125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2508b33125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0aea8fb0b_2_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250aea8fb0b_2_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g250aea8fb0b_2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0aea8fb0b_2_24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50aea8fb0b_2_24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250aea8fb0b_2_24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250aea8fb0b_2_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0aea8fb0b_2_1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50aea8fb0b_2_1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g250aea8fb0b_2_13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50aea8fb0b_2_1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g250aea8fb0b_2_13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250aea8fb0b_2_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0aea8fb0b_2_20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250aea8fb0b_2_2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50aea8fb0b_2_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0aea8fb0b_2_2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50aea8fb0b_2_29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250aea8fb0b_2_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250aea8fb0b_2_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250aea8fb0b_2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0aea8fb0b_2_35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50aea8fb0b_2_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0aea8fb0b_2_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0aea8fb0b_2_4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50aea8fb0b_2_4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14" name="Google Shape;114;g250aea8fb0b_2_4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g250aea8fb0b_2_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g250aea8fb0b_2_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250aea8fb0b_2_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0aea8fb0b_2_4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50aea8fb0b_2_4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g250aea8fb0b_2_4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2" name="Google Shape;122;g250aea8fb0b_2_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250aea8fb0b_2_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250aea8fb0b_2_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0aea8fb0b_2_54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50aea8fb0b_2_5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g250aea8fb0b_2_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0aea8fb0b_2_5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50aea8fb0b_2_5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50aea8fb0b_2_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2b3fe8b5a_1_46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52b3fe8b5a_1_46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g252b3fe8b5a_1_4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2b3fe8b5a_1_472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252b3fe8b5a_1_47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g252b3fe8b5a_1_4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2b3fe8b5a_1_476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52b3fe8b5a_1_47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g252b3fe8b5a_1_47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g252b3fe8b5a_1_4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2b3fe8b5a_1_481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52b3fe8b5a_1_481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g252b3fe8b5a_1_481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g252b3fe8b5a_1_481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g252b3fe8b5a_1_481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252b3fe8b5a_1_48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2b3fe8b5a_1_48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252b3fe8b5a_1_48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g252b3fe8b5a_1_4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252b3fe8b5a_1_4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252b3fe8b5a_1_4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2b3fe8b5a_1_494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252b3fe8b5a_1_4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2b3fe8b5a_1_4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2b3fe8b5a_1_49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52b3fe8b5a_1_49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76" name="Google Shape;176;g252b3fe8b5a_1_49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7" name="Google Shape;177;g252b3fe8b5a_1_4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g252b3fe8b5a_1_4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g252b3fe8b5a_1_4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2b3fe8b5a_1_50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252b3fe8b5a_1_50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g252b3fe8b5a_1_50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4" name="Google Shape;184;g252b3fe8b5a_1_50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g252b3fe8b5a_1_50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g252b3fe8b5a_1_50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2b3fe8b5a_1_513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252b3fe8b5a_1_51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g252b3fe8b5a_1_5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2b3fe8b5a_1_517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g252b3fe8b5a_1_517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g252b3fe8b5a_1_5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3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13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16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4.pn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4.pn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24.png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tkinson Hyperlegible"/>
              <a:buNone/>
              <a:defRPr b="0" i="0" sz="4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  <a:defRPr b="0" i="0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tkinson Hyperlegible"/>
              <a:buChar char="•"/>
              <a:defRPr b="0" i="0" sz="2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tkinson Hyperlegible"/>
              <a:buChar char="•"/>
              <a:defRPr b="0" i="0" sz="20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" name="Google Shape;14;p8"/>
          <p:cNvSpPr txBox="1"/>
          <p:nvPr/>
        </p:nvSpPr>
        <p:spPr>
          <a:xfrm>
            <a:off x="3046825" y="254500"/>
            <a:ext cx="57447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48"/>
              </a:buClr>
              <a:buSzPts val="2000"/>
              <a:buFont typeface="Arial"/>
              <a:buNone/>
            </a:pPr>
            <a:r>
              <a:rPr b="1" i="0" lang="de-DE" sz="1500" u="none" cap="none" strike="noStrike">
                <a:solidFill>
                  <a:srgbClr val="FF5E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Capstone Project University of Cologne | inovex | IoT Venture </a:t>
            </a:r>
            <a:endParaRPr b="1" i="0" sz="15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22912" y="6239340"/>
            <a:ext cx="1736624" cy="5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>
            <a:off x="5828105" y="6262225"/>
            <a:ext cx="5358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&amp;</a:t>
            </a:r>
            <a:endParaRPr b="1" i="0" sz="27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9425" y="6321675"/>
            <a:ext cx="1406775" cy="4344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g250aea8fb0b_2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50aea8fb0b_2_0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tkinson Hyperlegible"/>
              <a:buNone/>
              <a:defRPr b="0" i="0" sz="4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74" name="Google Shape;74;g250aea8fb0b_2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  <a:defRPr b="0" i="0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tkinson Hyperlegible"/>
              <a:buChar char="•"/>
              <a:defRPr b="0" i="0" sz="2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tkinson Hyperlegible"/>
              <a:buChar char="•"/>
              <a:defRPr b="0" i="0" sz="20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75" name="Google Shape;75;g250aea8fb0b_2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6" name="Google Shape;76;g250aea8fb0b_2_0"/>
          <p:cNvSpPr txBox="1"/>
          <p:nvPr/>
        </p:nvSpPr>
        <p:spPr>
          <a:xfrm>
            <a:off x="3046825" y="254500"/>
            <a:ext cx="57447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48"/>
              </a:buClr>
              <a:buSzPts val="2000"/>
              <a:buFont typeface="Arial"/>
              <a:buNone/>
            </a:pPr>
            <a:r>
              <a:rPr b="1" i="0" lang="de-DE" sz="1500" u="none" cap="none" strike="noStrike">
                <a:solidFill>
                  <a:srgbClr val="FF5E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Capstone Project University of Cologne | inovex | IoT Venture </a:t>
            </a:r>
            <a:endParaRPr b="1" i="0" sz="15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77" name="Google Shape;77;g250aea8fb0b_2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22912" y="6239340"/>
            <a:ext cx="1736624" cy="5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250aea8fb0b_2_0"/>
          <p:cNvSpPr txBox="1"/>
          <p:nvPr/>
        </p:nvSpPr>
        <p:spPr>
          <a:xfrm>
            <a:off x="5828105" y="6262225"/>
            <a:ext cx="5358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&amp;</a:t>
            </a:r>
            <a:endParaRPr b="1" i="0" sz="27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79" name="Google Shape;79;g250aea8fb0b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9425" y="6321675"/>
            <a:ext cx="1406775" cy="4344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52b3fe8b5a_1_4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52b3fe8b5a_1_459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tkinson Hyperlegible"/>
              <a:buNone/>
              <a:defRPr b="0" i="0" sz="4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b="0" i="0" sz="18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136" name="Google Shape;136;g252b3fe8b5a_1_45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  <a:defRPr b="0" i="0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tkinson Hyperlegible"/>
              <a:buChar char="•"/>
              <a:defRPr b="0" i="0" sz="2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tkinson Hyperlegible"/>
              <a:buChar char="•"/>
              <a:defRPr b="0" i="0" sz="20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Char char="•"/>
              <a:defRPr b="0" i="0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  <p:sp>
        <p:nvSpPr>
          <p:cNvPr id="137" name="Google Shape;137;g252b3fe8b5a_1_4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g252b3fe8b5a_1_459"/>
          <p:cNvSpPr txBox="1"/>
          <p:nvPr/>
        </p:nvSpPr>
        <p:spPr>
          <a:xfrm>
            <a:off x="3046825" y="254500"/>
            <a:ext cx="57447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48"/>
              </a:buClr>
              <a:buSzPts val="2000"/>
              <a:buFont typeface="Arial"/>
              <a:buNone/>
            </a:pPr>
            <a:r>
              <a:rPr b="1" i="0" lang="de-DE" sz="1500" u="none" cap="none" strike="noStrike">
                <a:solidFill>
                  <a:srgbClr val="FF5E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Capstone Project University of Cologne | inovex | IoT Venture </a:t>
            </a:r>
            <a:endParaRPr b="1" i="0" sz="15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39" name="Google Shape;139;g252b3fe8b5a_1_4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22912" y="6239340"/>
            <a:ext cx="1736624" cy="5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52b3fe8b5a_1_459"/>
          <p:cNvSpPr txBox="1"/>
          <p:nvPr/>
        </p:nvSpPr>
        <p:spPr>
          <a:xfrm>
            <a:off x="5828105" y="6262225"/>
            <a:ext cx="5358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&amp;</a:t>
            </a:r>
            <a:endParaRPr b="1" i="0" sz="27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141" name="Google Shape;141;g252b3fe8b5a_1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9425" y="6321675"/>
            <a:ext cx="1406775" cy="4344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1.png"/><Relationship Id="rId5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28.png"/><Relationship Id="rId5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52945f6713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1202" y="1196475"/>
            <a:ext cx="4269574" cy="2401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52945f6713_0_73"/>
          <p:cNvSpPr/>
          <p:nvPr/>
        </p:nvSpPr>
        <p:spPr>
          <a:xfrm>
            <a:off x="6377788" y="2090375"/>
            <a:ext cx="1212600" cy="11676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52945f6713_0_73"/>
          <p:cNvSpPr/>
          <p:nvPr/>
        </p:nvSpPr>
        <p:spPr>
          <a:xfrm>
            <a:off x="6693088" y="2393975"/>
            <a:ext cx="582000" cy="5604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52945f6713_0_73"/>
          <p:cNvSpPr/>
          <p:nvPr/>
        </p:nvSpPr>
        <p:spPr>
          <a:xfrm>
            <a:off x="6780388" y="2477975"/>
            <a:ext cx="407400" cy="392400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52945f6713_0_73"/>
          <p:cNvSpPr/>
          <p:nvPr/>
        </p:nvSpPr>
        <p:spPr>
          <a:xfrm>
            <a:off x="6954988" y="2646125"/>
            <a:ext cx="58200" cy="561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52945f6713_0_73"/>
          <p:cNvSpPr txBox="1"/>
          <p:nvPr>
            <p:ph type="ctrTitle"/>
          </p:nvPr>
        </p:nvSpPr>
        <p:spPr>
          <a:xfrm>
            <a:off x="1064238" y="3273375"/>
            <a:ext cx="10063500" cy="182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3600"/>
              <a:t>Data-efficient classification of dog owners’ 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e-DE" sz="3600"/>
              <a:t>usage habits of IoT devices</a:t>
            </a:r>
            <a:endParaRPr sz="3600"/>
          </a:p>
        </p:txBody>
      </p:sp>
      <p:sp>
        <p:nvSpPr>
          <p:cNvPr id="206" name="Google Shape;206;g252945f6713_0_73"/>
          <p:cNvSpPr txBox="1"/>
          <p:nvPr>
            <p:ph idx="1" type="subTitle"/>
          </p:nvPr>
        </p:nvSpPr>
        <p:spPr>
          <a:xfrm>
            <a:off x="1681450" y="5627550"/>
            <a:ext cx="91440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</a:pPr>
            <a:r>
              <a:t/>
            </a:r>
            <a:endParaRPr sz="16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</a:pPr>
            <a:r>
              <a:rPr lang="de-DE" sz="2417"/>
              <a:t>University of Cologne, June 2023</a:t>
            </a:r>
            <a:endParaRPr sz="2417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320"/>
              <a:buNone/>
            </a:pPr>
            <a:r>
              <a:t/>
            </a:r>
            <a:endParaRPr sz="1620"/>
          </a:p>
        </p:txBody>
      </p:sp>
      <p:sp>
        <p:nvSpPr>
          <p:cNvPr id="207" name="Google Shape;207;g252945f6713_0_73"/>
          <p:cNvSpPr txBox="1"/>
          <p:nvPr>
            <p:ph idx="1" type="subTitle"/>
          </p:nvPr>
        </p:nvSpPr>
        <p:spPr>
          <a:xfrm>
            <a:off x="1524000" y="5500975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/>
              <a:t>Final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52b3fe8b5a_1_449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Final Results</a:t>
            </a:r>
            <a:endParaRPr/>
          </a:p>
        </p:txBody>
      </p:sp>
      <p:sp>
        <p:nvSpPr>
          <p:cNvPr id="365" name="Google Shape;365;g252b3fe8b5a_1_449"/>
          <p:cNvSpPr/>
          <p:nvPr/>
        </p:nvSpPr>
        <p:spPr>
          <a:xfrm>
            <a:off x="7561800" y="3314675"/>
            <a:ext cx="2377243" cy="14726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Impact"/>
              </a:rPr>
              <a:t>91%</a:t>
            </a:r>
          </a:p>
        </p:txBody>
      </p:sp>
      <p:sp>
        <p:nvSpPr>
          <p:cNvPr id="366" name="Google Shape;366;g252b3fe8b5a_1_449"/>
          <p:cNvSpPr txBox="1"/>
          <p:nvPr/>
        </p:nvSpPr>
        <p:spPr>
          <a:xfrm>
            <a:off x="1599526" y="5130000"/>
            <a:ext cx="3499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chemeClr val="accent5"/>
                </a:solidFill>
                <a:latin typeface="Gill Sans"/>
                <a:ea typeface="Gill Sans"/>
                <a:cs typeface="Gill Sans"/>
                <a:sym typeface="Gill Sans"/>
              </a:rPr>
              <a:t>of the Intensive Users</a:t>
            </a:r>
            <a:endParaRPr b="0" i="0" sz="2100" u="none" cap="none" strike="noStrike">
              <a:solidFill>
                <a:schemeClr val="accent5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67" name="Google Shape;367;g252b3fe8b5a_1_449"/>
          <p:cNvSpPr txBox="1"/>
          <p:nvPr/>
        </p:nvSpPr>
        <p:spPr>
          <a:xfrm>
            <a:off x="6840325" y="5130000"/>
            <a:ext cx="3820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F1C232"/>
                </a:solidFill>
                <a:latin typeface="Gill Sans"/>
                <a:ea typeface="Gill Sans"/>
                <a:cs typeface="Gill Sans"/>
                <a:sym typeface="Gill Sans"/>
              </a:rPr>
              <a:t>of the Occasional Users</a:t>
            </a:r>
            <a:endParaRPr b="1" i="0" sz="2500" u="none" cap="none" strike="noStrike">
              <a:solidFill>
                <a:srgbClr val="F1C23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8" name="Google Shape;368;g252b3fe8b5a_1_449"/>
          <p:cNvSpPr txBox="1"/>
          <p:nvPr/>
        </p:nvSpPr>
        <p:spPr>
          <a:xfrm>
            <a:off x="622350" y="1767050"/>
            <a:ext cx="9736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With data from just the </a:t>
            </a:r>
            <a:r>
              <a:rPr b="1" i="0" lang="de-DE" sz="2800" u="none" cap="none" strike="noStrike">
                <a:solidFill>
                  <a:srgbClr val="8800A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first 5 active days</a:t>
            </a:r>
            <a:r>
              <a:rPr b="0" i="0" lang="de-DE" sz="2800" u="none" cap="none" strike="noStrike">
                <a:solidFill>
                  <a:srgbClr val="8800A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b="0" i="0" lang="de-DE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of device usage, we can correctly identify:</a:t>
            </a:r>
            <a:endParaRPr b="0" i="0" sz="2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69" name="Google Shape;369;g252b3fe8b5a_1_449"/>
          <p:cNvSpPr/>
          <p:nvPr/>
        </p:nvSpPr>
        <p:spPr>
          <a:xfrm>
            <a:off x="2134625" y="3306050"/>
            <a:ext cx="2428990" cy="14726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Impact"/>
              </a:rPr>
              <a:t>78%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50c5ad894b_0_397"/>
          <p:cNvSpPr txBox="1"/>
          <p:nvPr>
            <p:ph type="title"/>
          </p:nvPr>
        </p:nvSpPr>
        <p:spPr>
          <a:xfrm>
            <a:off x="838199" y="716320"/>
            <a:ext cx="105156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Recommendations to IoT Venture</a:t>
            </a:r>
            <a:endParaRPr/>
          </a:p>
        </p:txBody>
      </p:sp>
      <p:sp>
        <p:nvSpPr>
          <p:cNvPr id="375" name="Google Shape;375;g250c5ad894b_0_397"/>
          <p:cNvSpPr/>
          <p:nvPr/>
        </p:nvSpPr>
        <p:spPr>
          <a:xfrm>
            <a:off x="6273797" y="1762262"/>
            <a:ext cx="5079900" cy="417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50c5ad894b_0_397"/>
          <p:cNvSpPr/>
          <p:nvPr/>
        </p:nvSpPr>
        <p:spPr>
          <a:xfrm>
            <a:off x="838198" y="1762262"/>
            <a:ext cx="5079900" cy="4171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D14C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50c5ad894b_0_397"/>
          <p:cNvSpPr txBox="1"/>
          <p:nvPr>
            <p:ph idx="1" type="body"/>
          </p:nvPr>
        </p:nvSpPr>
        <p:spPr>
          <a:xfrm>
            <a:off x="838197" y="2122741"/>
            <a:ext cx="39420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865"/>
              <a:buNone/>
            </a:pPr>
            <a:r>
              <a:rPr b="1" lang="de-DE" sz="3000"/>
              <a:t>Battery Optimization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  <p:sp>
        <p:nvSpPr>
          <p:cNvPr id="378" name="Google Shape;378;g250c5ad894b_0_397"/>
          <p:cNvSpPr txBox="1"/>
          <p:nvPr/>
        </p:nvSpPr>
        <p:spPr>
          <a:xfrm>
            <a:off x="6273797" y="2093476"/>
            <a:ext cx="38601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1" i="0" lang="de-DE" sz="2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Customer Retention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descr="IoT Venture GmbH – Jetzt Ihre Daten neu erleben und Produkte aufwerten" id="379" name="Google Shape;379;g250c5ad894b_0_397"/>
          <p:cNvSpPr/>
          <p:nvPr/>
        </p:nvSpPr>
        <p:spPr>
          <a:xfrm>
            <a:off x="2296472" y="3137072"/>
            <a:ext cx="14220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oT Venture GmbH – Jetzt Ihre Daten neu erleben und Produkte aufwerten" id="380" name="Google Shape;380;g250c5ad894b_0_397"/>
          <p:cNvSpPr/>
          <p:nvPr/>
        </p:nvSpPr>
        <p:spPr>
          <a:xfrm>
            <a:off x="3061300" y="2983240"/>
            <a:ext cx="1968000" cy="1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g250c5ad894b_0_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2325" y="1826375"/>
            <a:ext cx="1305876" cy="130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Uhr enthält.&#10;&#10;Automatisch generierte Beschreibung" id="382" name="Google Shape;382;g250c5ad894b_0_3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827" y="1863888"/>
            <a:ext cx="1305876" cy="13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250c5ad894b_0_397"/>
          <p:cNvSpPr txBox="1"/>
          <p:nvPr/>
        </p:nvSpPr>
        <p:spPr>
          <a:xfrm>
            <a:off x="1902726" y="3248100"/>
            <a:ext cx="39420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23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Develop battery saving strategy for Intensive Users (i.e. via device settings)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84" name="Google Shape;384;g250c5ad894b_0_397"/>
          <p:cNvSpPr txBox="1"/>
          <p:nvPr/>
        </p:nvSpPr>
        <p:spPr>
          <a:xfrm>
            <a:off x="7383650" y="3248100"/>
            <a:ext cx="3942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23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Prediction of inactivity to retain customers before abandoning 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50c5ad894b_0_397"/>
          <p:cNvSpPr txBox="1"/>
          <p:nvPr/>
        </p:nvSpPr>
        <p:spPr>
          <a:xfrm>
            <a:off x="1937075" y="4569985"/>
            <a:ext cx="38733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23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Decrease frequency of data points when device is at the home location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g250c5ad894b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8820" y="3248092"/>
            <a:ext cx="617302" cy="11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250c5ad894b_0_3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820" y="4551057"/>
            <a:ext cx="799225" cy="110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250c5ad894b_0_3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78747" y="3248092"/>
            <a:ext cx="617302" cy="111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250c5ad894b_0_3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8747" y="4551057"/>
            <a:ext cx="799225" cy="110725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250c5ad894b_0_397"/>
          <p:cNvSpPr txBox="1"/>
          <p:nvPr/>
        </p:nvSpPr>
        <p:spPr>
          <a:xfrm>
            <a:off x="7383647" y="4599523"/>
            <a:ext cx="38601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23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Retention of customers by sending notifications when they decrease intensity of usage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2b3fe8b5a_1_57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/>
              <a:t>Project Partners</a:t>
            </a:r>
            <a:endParaRPr b="1"/>
          </a:p>
        </p:txBody>
      </p:sp>
      <p:sp>
        <p:nvSpPr>
          <p:cNvPr id="214" name="Google Shape;214;g252b3fe8b5a_1_572"/>
          <p:cNvSpPr txBox="1"/>
          <p:nvPr>
            <p:ph idx="1" type="body"/>
          </p:nvPr>
        </p:nvSpPr>
        <p:spPr>
          <a:xfrm>
            <a:off x="700475" y="2324975"/>
            <a:ext cx="3399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900">
                <a:solidFill>
                  <a:srgbClr val="FF5E48"/>
                </a:solidFill>
              </a:rPr>
              <a:t>Data &amp; Technology Expert</a:t>
            </a:r>
            <a:endParaRPr sz="1900"/>
          </a:p>
        </p:txBody>
      </p:sp>
      <p:sp>
        <p:nvSpPr>
          <p:cNvPr id="215" name="Google Shape;215;g252b3fe8b5a_1_572"/>
          <p:cNvSpPr txBox="1"/>
          <p:nvPr>
            <p:ph idx="2" type="body"/>
          </p:nvPr>
        </p:nvSpPr>
        <p:spPr>
          <a:xfrm>
            <a:off x="700475" y="3343138"/>
            <a:ext cx="51579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de-DE" sz="2200"/>
              <a:t>IT project center</a:t>
            </a:r>
            <a:r>
              <a:rPr lang="de-DE" sz="2200"/>
              <a:t>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200"/>
              <a:t>Provides Support in</a:t>
            </a:r>
            <a:endParaRPr sz="2200"/>
          </a:p>
          <a:p>
            <a:pPr indent="-3683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de-DE" sz="2200"/>
              <a:t>Application Development </a:t>
            </a:r>
            <a:endParaRPr sz="2200"/>
          </a:p>
          <a:p>
            <a:pPr indent="-3683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de-DE" sz="2200"/>
              <a:t>IT infrastructure </a:t>
            </a:r>
            <a:endParaRPr sz="2200"/>
          </a:p>
          <a:p>
            <a:pPr indent="-36830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b="1" lang="de-DE" sz="2200"/>
              <a:t>Data Management and Analytics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</a:pPr>
            <a:r>
              <a:t/>
            </a:r>
            <a:endParaRPr sz="2100"/>
          </a:p>
        </p:txBody>
      </p:sp>
      <p:sp>
        <p:nvSpPr>
          <p:cNvPr id="216" name="Google Shape;216;g252b3fe8b5a_1_572"/>
          <p:cNvSpPr txBox="1"/>
          <p:nvPr>
            <p:ph idx="3" type="body"/>
          </p:nvPr>
        </p:nvSpPr>
        <p:spPr>
          <a:xfrm>
            <a:off x="6032875" y="2324951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de-DE" sz="1900">
                <a:solidFill>
                  <a:srgbClr val="FF5E48"/>
                </a:solidFill>
              </a:rPr>
              <a:t>IoT Startup</a:t>
            </a:r>
            <a:endParaRPr sz="1900"/>
          </a:p>
        </p:txBody>
      </p:sp>
      <p:sp>
        <p:nvSpPr>
          <p:cNvPr id="217" name="Google Shape;217;g252b3fe8b5a_1_572"/>
          <p:cNvSpPr txBox="1"/>
          <p:nvPr>
            <p:ph idx="4" type="body"/>
          </p:nvPr>
        </p:nvSpPr>
        <p:spPr>
          <a:xfrm>
            <a:off x="6032875" y="2758625"/>
            <a:ext cx="5730300" cy="28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-DE" sz="2200"/>
              <a:t>Providing </a:t>
            </a:r>
            <a:r>
              <a:rPr b="1" lang="de-DE" sz="2200"/>
              <a:t>data on IoT Smart Devices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de-DE" sz="2200"/>
              <a:t>Two verticals: Mobility- (E-Bikes) and Pet-tracking (dogs) with more than 300.000 trackers sold (December 2022)</a:t>
            </a:r>
            <a:endParaRPr sz="2200"/>
          </a:p>
        </p:txBody>
      </p:sp>
      <p:pic>
        <p:nvPicPr>
          <p:cNvPr id="218" name="Google Shape;218;g252b3fe8b5a_1_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275" y="1940224"/>
            <a:ext cx="2372200" cy="8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52b3fe8b5a_1_5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475" y="2063812"/>
            <a:ext cx="1849424" cy="5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2945f6713_0_21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/>
              <a:t>Project Goal</a:t>
            </a:r>
            <a:endParaRPr/>
          </a:p>
        </p:txBody>
      </p:sp>
      <p:sp>
        <p:nvSpPr>
          <p:cNvPr id="226" name="Google Shape;226;g252945f6713_0_219"/>
          <p:cNvSpPr/>
          <p:nvPr/>
        </p:nvSpPr>
        <p:spPr>
          <a:xfrm>
            <a:off x="1439850" y="1690825"/>
            <a:ext cx="4597800" cy="2368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Classify movement patterns</a:t>
            </a:r>
            <a:r>
              <a:rPr b="0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with </a:t>
            </a:r>
            <a:r>
              <a:rPr b="1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minimal requirements on available data points</a:t>
            </a:r>
            <a:r>
              <a:rPr b="0" i="0" lang="de-DE" sz="27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b="0" i="0" sz="27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252945f6713_0_219"/>
          <p:cNvSpPr txBox="1"/>
          <p:nvPr/>
        </p:nvSpPr>
        <p:spPr>
          <a:xfrm>
            <a:off x="2109900" y="4598025"/>
            <a:ext cx="41043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22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Battery optimization strategies</a:t>
            </a:r>
            <a:endParaRPr b="0" i="0" sz="2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preencoded.png" id="228" name="Google Shape;228;g252945f6713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606965" y="4598019"/>
            <a:ext cx="231402" cy="55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252945f6713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1650" y="1690825"/>
            <a:ext cx="3923750" cy="3719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30" name="Google Shape;230;g252945f6713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9855" y="5396464"/>
            <a:ext cx="565644" cy="52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52945f6713_0_219"/>
          <p:cNvSpPr txBox="1"/>
          <p:nvPr/>
        </p:nvSpPr>
        <p:spPr>
          <a:xfrm>
            <a:off x="2109900" y="5392725"/>
            <a:ext cx="41043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2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Customer retention strategies</a:t>
            </a:r>
            <a:endParaRPr b="0" i="0" sz="2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250d19a837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47861"/>
            <a:ext cx="12192001" cy="3911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50d19a837d_0_26"/>
          <p:cNvSpPr/>
          <p:nvPr/>
        </p:nvSpPr>
        <p:spPr>
          <a:xfrm>
            <a:off x="1866550" y="2084265"/>
            <a:ext cx="16761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Data &amp; Features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250d19a837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7643" y="2998583"/>
            <a:ext cx="295201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50d19a837d_0_26"/>
          <p:cNvSpPr/>
          <p:nvPr/>
        </p:nvSpPr>
        <p:spPr>
          <a:xfrm>
            <a:off x="5489199" y="1067787"/>
            <a:ext cx="1676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Identifying Ground Truth Labels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250d19a837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9196" y="2247809"/>
            <a:ext cx="295201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50d19a837d_0_26"/>
          <p:cNvSpPr/>
          <p:nvPr/>
        </p:nvSpPr>
        <p:spPr>
          <a:xfrm>
            <a:off x="6781601" y="5520175"/>
            <a:ext cx="2093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Classification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g250d19a837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4510" y="4717404"/>
            <a:ext cx="295201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50d19a837d_0_26"/>
          <p:cNvSpPr/>
          <p:nvPr/>
        </p:nvSpPr>
        <p:spPr>
          <a:xfrm>
            <a:off x="9418955" y="3532784"/>
            <a:ext cx="1676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Final</a:t>
            </a:r>
            <a:r>
              <a:rPr b="0" i="0" lang="de-DE" sz="21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Model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250d19a837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4705" y="3229034"/>
            <a:ext cx="295201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50d19a837d_0_26"/>
          <p:cNvSpPr/>
          <p:nvPr/>
        </p:nvSpPr>
        <p:spPr>
          <a:xfrm>
            <a:off x="10629414" y="1336271"/>
            <a:ext cx="1676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5"/>
              <a:buFont typeface="Arial"/>
              <a:buNone/>
            </a:pPr>
            <a:r>
              <a:rPr b="0" i="0" lang="de-DE" sz="21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Outlook</a:t>
            </a:r>
            <a:endParaRPr b="0" i="0" sz="2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250d19a837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6342" y="1847859"/>
            <a:ext cx="295201" cy="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50d19a837d_0_26"/>
          <p:cNvSpPr/>
          <p:nvPr/>
        </p:nvSpPr>
        <p:spPr>
          <a:xfrm>
            <a:off x="11880991" y="5326977"/>
            <a:ext cx="142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28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rgbClr val="6F6F6F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50d19a837d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375" y="3603750"/>
            <a:ext cx="1995901" cy="15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50d19a837d_0_26"/>
          <p:cNvSpPr/>
          <p:nvPr/>
        </p:nvSpPr>
        <p:spPr>
          <a:xfrm>
            <a:off x="1677000" y="1926375"/>
            <a:ext cx="1485900" cy="1042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50d19a837d_0_26"/>
          <p:cNvSpPr/>
          <p:nvPr/>
        </p:nvSpPr>
        <p:spPr>
          <a:xfrm>
            <a:off x="5329300" y="927100"/>
            <a:ext cx="1995900" cy="1263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50d19a837d_0_26"/>
          <p:cNvSpPr/>
          <p:nvPr/>
        </p:nvSpPr>
        <p:spPr>
          <a:xfrm>
            <a:off x="6691375" y="5443075"/>
            <a:ext cx="1995900" cy="53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50d19a837d_0_26"/>
          <p:cNvSpPr/>
          <p:nvPr/>
        </p:nvSpPr>
        <p:spPr>
          <a:xfrm>
            <a:off x="9260025" y="3446150"/>
            <a:ext cx="1787400" cy="53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50d19a837d_0_26"/>
          <p:cNvSpPr/>
          <p:nvPr/>
        </p:nvSpPr>
        <p:spPr>
          <a:xfrm>
            <a:off x="10502900" y="1202025"/>
            <a:ext cx="1293900" cy="53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5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50d19a837d_0_26"/>
          <p:cNvSpPr txBox="1"/>
          <p:nvPr/>
        </p:nvSpPr>
        <p:spPr>
          <a:xfrm>
            <a:off x="1305350" y="2269275"/>
            <a:ext cx="2952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1" i="0" sz="3700" u="none" cap="none" strike="noStrike">
              <a:solidFill>
                <a:srgbClr val="FF5E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56" name="Google Shape;256;g250d19a837d_0_26"/>
          <p:cNvSpPr txBox="1"/>
          <p:nvPr>
            <p:ph idx="4294967295"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de-DE"/>
              <a:t>The process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2b3fe8b5a_1_54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>
                <a:solidFill>
                  <a:srgbClr val="FFFFFF"/>
                </a:solidFill>
              </a:rPr>
              <a:t>The Data</a:t>
            </a:r>
            <a:endParaRPr/>
          </a:p>
        </p:txBody>
      </p:sp>
      <p:sp>
        <p:nvSpPr>
          <p:cNvPr id="262" name="Google Shape;262;g252b3fe8b5a_1_540"/>
          <p:cNvSpPr txBox="1"/>
          <p:nvPr>
            <p:ph idx="1" type="body"/>
          </p:nvPr>
        </p:nvSpPr>
        <p:spPr>
          <a:xfrm>
            <a:off x="1921376" y="2055175"/>
            <a:ext cx="43413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de-DE" sz="2600"/>
              <a:t>34 Million GPS Data points</a:t>
            </a:r>
            <a:endParaRPr sz="2700"/>
          </a:p>
        </p:txBody>
      </p:sp>
      <p:sp>
        <p:nvSpPr>
          <p:cNvPr id="263" name="Google Shape;263;g252b3fe8b5a_1_540"/>
          <p:cNvSpPr txBox="1"/>
          <p:nvPr/>
        </p:nvSpPr>
        <p:spPr>
          <a:xfrm>
            <a:off x="1921250" y="4408613"/>
            <a:ext cx="46221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tkinson Hyperlegible"/>
              <a:buNone/>
            </a:pPr>
            <a:r>
              <a:rPr b="0" i="0" lang="de-DE" sz="26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Sep 2021 until Feb 2023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64" name="Google Shape;264;g252b3fe8b5a_1_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999" y="1990688"/>
            <a:ext cx="593122" cy="656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5" name="Google Shape;265;g252b3fe8b5a_1_5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57565" y="3243226"/>
            <a:ext cx="387989" cy="569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66" name="Google Shape;266;g252b3fe8b5a_1_5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931" y="4408772"/>
            <a:ext cx="510510" cy="46993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52b3fe8b5a_1_540"/>
          <p:cNvSpPr txBox="1"/>
          <p:nvPr/>
        </p:nvSpPr>
        <p:spPr>
          <a:xfrm>
            <a:off x="1921250" y="3224400"/>
            <a:ext cx="278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de-DE" sz="26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1725 devices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52b3fe8b5a_1_540"/>
          <p:cNvSpPr txBox="1"/>
          <p:nvPr/>
        </p:nvSpPr>
        <p:spPr>
          <a:xfrm>
            <a:off x="839800" y="5310850"/>
            <a:ext cx="51810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de-DE" sz="3300">
                <a:solidFill>
                  <a:srgbClr val="F45A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! </a:t>
            </a:r>
            <a:r>
              <a:rPr b="1" i="0" lang="de-DE" sz="3300" u="none" cap="none" strike="noStrike">
                <a:solidFill>
                  <a:srgbClr val="F45A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Unlabeled data</a:t>
            </a:r>
            <a:r>
              <a:rPr b="1" lang="de-DE" sz="3300">
                <a:solidFill>
                  <a:srgbClr val="F45A4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!</a:t>
            </a:r>
            <a:endParaRPr b="1" i="0" sz="3300" u="none" cap="none" strike="noStrike">
              <a:solidFill>
                <a:srgbClr val="F45A4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69" name="Google Shape;269;g252b3fe8b5a_1_540"/>
          <p:cNvSpPr/>
          <p:nvPr/>
        </p:nvSpPr>
        <p:spPr>
          <a:xfrm>
            <a:off x="6733300" y="2122275"/>
            <a:ext cx="4622100" cy="3603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D14C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252b3fe8b5a_1_540"/>
          <p:cNvSpPr txBox="1"/>
          <p:nvPr/>
        </p:nvSpPr>
        <p:spPr>
          <a:xfrm>
            <a:off x="6965250" y="2271050"/>
            <a:ext cx="4023000" cy="32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Activity</a:t>
            </a:r>
            <a:endParaRPr sz="28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Charging Frequency</a:t>
            </a:r>
            <a:endParaRPr sz="28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Points per Days</a:t>
            </a:r>
            <a:endParaRPr sz="28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Battery Drain</a:t>
            </a:r>
            <a:endParaRPr sz="28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Speed</a:t>
            </a:r>
            <a:endParaRPr sz="2800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tkinson Hyperlegible"/>
              <a:buChar char="•"/>
            </a:pPr>
            <a:r>
              <a:rPr lang="de-DE" sz="28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Walks</a:t>
            </a:r>
            <a:endParaRPr b="0" i="0" sz="2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71" name="Google Shape;271;g252b3fe8b5a_1_540"/>
          <p:cNvSpPr txBox="1"/>
          <p:nvPr/>
        </p:nvSpPr>
        <p:spPr>
          <a:xfrm>
            <a:off x="6350550" y="1311675"/>
            <a:ext cx="525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de-DE" sz="33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Created Features</a:t>
            </a:r>
            <a:endParaRPr b="1" i="0" sz="33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2b3fe8b5a_1_530"/>
          <p:cNvSpPr txBox="1"/>
          <p:nvPr>
            <p:ph type="title"/>
          </p:nvPr>
        </p:nvSpPr>
        <p:spPr>
          <a:xfrm>
            <a:off x="851600" y="6363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Analysing the Data Points Allows to Identify a Home Location</a:t>
            </a:r>
            <a:endParaRPr/>
          </a:p>
        </p:txBody>
      </p:sp>
      <p:pic>
        <p:nvPicPr>
          <p:cNvPr id="277" name="Google Shape;277;g252b3fe8b5a_1_5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7362" y="2212525"/>
            <a:ext cx="6636012" cy="38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252b3fe8b5a_1_530"/>
          <p:cNvSpPr txBox="1"/>
          <p:nvPr/>
        </p:nvSpPr>
        <p:spPr>
          <a:xfrm>
            <a:off x="860886" y="4887059"/>
            <a:ext cx="3224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de-DE" sz="19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Possibility </a:t>
            </a:r>
            <a:r>
              <a:rPr lang="de-DE" sz="19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for a battery saving mode, when the device is “at home”</a:t>
            </a:r>
            <a:endParaRPr b="0" i="0" sz="1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79" name="Google Shape;279;g252b3fe8b5a_1_530"/>
          <p:cNvSpPr txBox="1"/>
          <p:nvPr/>
        </p:nvSpPr>
        <p:spPr>
          <a:xfrm>
            <a:off x="824800" y="3014933"/>
            <a:ext cx="329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900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Highest density of points at night in a radius of 10m</a:t>
            </a:r>
            <a:endParaRPr b="0" i="0" sz="1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descr="preencoded.png" id="280" name="Google Shape;280;g252b3fe8b5a_1_5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7437" y="4229913"/>
            <a:ext cx="255068" cy="596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1" name="Google Shape;281;g252b3fe8b5a_1_5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0146" y="2343320"/>
            <a:ext cx="585707" cy="58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2b3fe8b5a_1_294"/>
          <p:cNvSpPr txBox="1"/>
          <p:nvPr/>
        </p:nvSpPr>
        <p:spPr>
          <a:xfrm>
            <a:off x="7044300" y="2253625"/>
            <a:ext cx="384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3C78D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Intensive Users (25%)</a:t>
            </a:r>
            <a:endParaRPr b="1" i="0" sz="2500" u="none" cap="none" strike="noStrike">
              <a:solidFill>
                <a:srgbClr val="3C78D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88" name="Google Shape;288;g252b3fe8b5a_1_294"/>
          <p:cNvSpPr txBox="1"/>
          <p:nvPr/>
        </p:nvSpPr>
        <p:spPr>
          <a:xfrm>
            <a:off x="7044300" y="3513319"/>
            <a:ext cx="3842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CA467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Occasional Users (72%) </a:t>
            </a:r>
            <a:endParaRPr b="1" i="0" sz="2500" u="none" cap="none" strike="noStrike">
              <a:solidFill>
                <a:srgbClr val="CA4678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289" name="Google Shape;289;g252b3fe8b5a_1_294"/>
          <p:cNvSpPr txBox="1"/>
          <p:nvPr/>
        </p:nvSpPr>
        <p:spPr>
          <a:xfrm>
            <a:off x="7044300" y="4773025"/>
            <a:ext cx="245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F1C232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Outliers (3%)</a:t>
            </a:r>
            <a:endParaRPr b="1" i="0" sz="2500" u="none" cap="none" strike="noStrike">
              <a:solidFill>
                <a:srgbClr val="F1C232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290" name="Google Shape;290;g252b3fe8b5a_1_294"/>
          <p:cNvGrpSpPr/>
          <p:nvPr/>
        </p:nvGrpSpPr>
        <p:grpSpPr>
          <a:xfrm>
            <a:off x="5697695" y="2081273"/>
            <a:ext cx="914112" cy="914112"/>
            <a:chOff x="5380280" y="2927253"/>
            <a:chExt cx="1428300" cy="1428300"/>
          </a:xfrm>
        </p:grpSpPr>
        <p:sp>
          <p:nvSpPr>
            <p:cNvPr id="291" name="Google Shape;291;g252b3fe8b5a_1_294"/>
            <p:cNvSpPr/>
            <p:nvPr/>
          </p:nvSpPr>
          <p:spPr>
            <a:xfrm>
              <a:off x="5380280" y="2927253"/>
              <a:ext cx="1428300" cy="14283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reencoded.png" id="292" name="Google Shape;292;g252b3fe8b5a_1_2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76524" y="3340010"/>
              <a:ext cx="647538" cy="61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3" name="Google Shape;293;g252b3fe8b5a_1_294"/>
          <p:cNvGrpSpPr/>
          <p:nvPr/>
        </p:nvGrpSpPr>
        <p:grpSpPr>
          <a:xfrm>
            <a:off x="5697696" y="3340973"/>
            <a:ext cx="914112" cy="914112"/>
            <a:chOff x="1476006" y="2927253"/>
            <a:chExt cx="1428300" cy="1428300"/>
          </a:xfrm>
        </p:grpSpPr>
        <p:sp>
          <p:nvSpPr>
            <p:cNvPr id="294" name="Google Shape;294;g252b3fe8b5a_1_294"/>
            <p:cNvSpPr/>
            <p:nvPr/>
          </p:nvSpPr>
          <p:spPr>
            <a:xfrm>
              <a:off x="1476006" y="2927253"/>
              <a:ext cx="1428300" cy="1428300"/>
            </a:xfrm>
            <a:prstGeom prst="ellipse">
              <a:avLst/>
            </a:prstGeom>
            <a:solidFill>
              <a:srgbClr val="CA46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reencoded.png" id="295" name="Google Shape;295;g252b3fe8b5a_1_2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5410" y="3306317"/>
              <a:ext cx="561835" cy="685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6" name="Google Shape;296;g252b3fe8b5a_1_294"/>
          <p:cNvGrpSpPr/>
          <p:nvPr/>
        </p:nvGrpSpPr>
        <p:grpSpPr>
          <a:xfrm>
            <a:off x="5697693" y="4600685"/>
            <a:ext cx="914112" cy="914112"/>
            <a:chOff x="9284553" y="2927253"/>
            <a:chExt cx="1428300" cy="1428300"/>
          </a:xfrm>
        </p:grpSpPr>
        <p:sp>
          <p:nvSpPr>
            <p:cNvPr id="297" name="Google Shape;297;g252b3fe8b5a_1_294"/>
            <p:cNvSpPr/>
            <p:nvPr/>
          </p:nvSpPr>
          <p:spPr>
            <a:xfrm>
              <a:off x="9284553" y="2927253"/>
              <a:ext cx="1428300" cy="14283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reencoded.png" id="298" name="Google Shape;298;g252b3fe8b5a_1_29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22337" y="3264645"/>
              <a:ext cx="638015" cy="771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9" name="Google Shape;299;g252b3fe8b5a_1_294"/>
          <p:cNvSpPr/>
          <p:nvPr/>
        </p:nvSpPr>
        <p:spPr>
          <a:xfrm>
            <a:off x="4705102" y="3606325"/>
            <a:ext cx="493500" cy="38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5E48"/>
              </a:highlight>
            </a:endParaRPr>
          </a:p>
        </p:txBody>
      </p:sp>
      <p:sp>
        <p:nvSpPr>
          <p:cNvPr id="300" name="Google Shape;300;g252b3fe8b5a_1_294"/>
          <p:cNvSpPr/>
          <p:nvPr/>
        </p:nvSpPr>
        <p:spPr>
          <a:xfrm>
            <a:off x="1305602" y="2613775"/>
            <a:ext cx="2900400" cy="236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g252b3fe8b5a_1_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2377" y="3447326"/>
            <a:ext cx="1986839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52b3fe8b5a_1_294"/>
          <p:cNvSpPr txBox="1"/>
          <p:nvPr/>
        </p:nvSpPr>
        <p:spPr>
          <a:xfrm>
            <a:off x="1416327" y="2722500"/>
            <a:ext cx="271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1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K-Means clustering with PCA</a:t>
            </a:r>
            <a:endParaRPr b="1" sz="21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03" name="Google Shape;303;g252b3fe8b5a_1_294"/>
          <p:cNvSpPr txBox="1"/>
          <p:nvPr>
            <p:ph type="title"/>
          </p:nvPr>
        </p:nvSpPr>
        <p:spPr>
          <a:xfrm>
            <a:off x="838200" y="57681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/>
              <a:t>Obtaining Ground Truth Labels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0c5ad894b_0_549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The Ground Truth Labels </a:t>
            </a:r>
            <a:endParaRPr/>
          </a:p>
        </p:txBody>
      </p:sp>
      <p:sp>
        <p:nvSpPr>
          <p:cNvPr id="310" name="Google Shape;310;g250c5ad894b_0_549"/>
          <p:cNvSpPr txBox="1"/>
          <p:nvPr/>
        </p:nvSpPr>
        <p:spPr>
          <a:xfrm>
            <a:off x="4673500" y="2487300"/>
            <a:ext cx="219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1" name="Google Shape;311;g250c5ad894b_0_549"/>
          <p:cNvSpPr txBox="1"/>
          <p:nvPr/>
        </p:nvSpPr>
        <p:spPr>
          <a:xfrm>
            <a:off x="518050" y="3253200"/>
            <a:ext cx="219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3C78D8"/>
                </a:solidFill>
                <a:latin typeface="Gill Sans"/>
                <a:ea typeface="Gill Sans"/>
                <a:cs typeface="Gill Sans"/>
                <a:sym typeface="Gill Sans"/>
              </a:rPr>
              <a:t>Intensive</a:t>
            </a:r>
            <a:endParaRPr b="1" i="0" sz="2500" u="none" cap="none" strike="noStrike">
              <a:solidFill>
                <a:srgbClr val="3C78D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2" name="Google Shape;312;g250c5ad894b_0_549"/>
          <p:cNvSpPr txBox="1"/>
          <p:nvPr/>
        </p:nvSpPr>
        <p:spPr>
          <a:xfrm>
            <a:off x="518050" y="3932575"/>
            <a:ext cx="219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CA4678"/>
                </a:solidFill>
                <a:latin typeface="Gill Sans"/>
                <a:ea typeface="Gill Sans"/>
                <a:cs typeface="Gill Sans"/>
                <a:sym typeface="Gill Sans"/>
              </a:rPr>
              <a:t>Occasional </a:t>
            </a:r>
            <a:endParaRPr b="1" i="0" sz="2500" u="none" cap="none" strike="noStrike">
              <a:solidFill>
                <a:srgbClr val="CA4678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3" name="Google Shape;313;g250c5ad894b_0_549"/>
          <p:cNvSpPr txBox="1"/>
          <p:nvPr/>
        </p:nvSpPr>
        <p:spPr>
          <a:xfrm>
            <a:off x="518050" y="4611938"/>
            <a:ext cx="2192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F1C232"/>
                </a:solidFill>
                <a:latin typeface="Gill Sans"/>
                <a:ea typeface="Gill Sans"/>
                <a:cs typeface="Gill Sans"/>
                <a:sym typeface="Gill Sans"/>
              </a:rPr>
              <a:t>Outlier</a:t>
            </a:r>
            <a:endParaRPr b="1" i="0" sz="2500" u="none" cap="none" strike="noStrike">
              <a:solidFill>
                <a:srgbClr val="F1C23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14" name="Google Shape;314;g250c5ad894b_0_549"/>
          <p:cNvPicPr preferRelativeResize="0"/>
          <p:nvPr/>
        </p:nvPicPr>
        <p:blipFill rotWithShape="1">
          <a:blip r:embed="rId3">
            <a:alphaModFix/>
          </a:blip>
          <a:srcRect b="13231" l="5566" r="1027" t="4005"/>
          <a:stretch/>
        </p:blipFill>
        <p:spPr>
          <a:xfrm>
            <a:off x="2586800" y="3263475"/>
            <a:ext cx="7217376" cy="1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250c5ad894b_0_549"/>
          <p:cNvSpPr txBox="1"/>
          <p:nvPr/>
        </p:nvSpPr>
        <p:spPr>
          <a:xfrm>
            <a:off x="3723650" y="5181350"/>
            <a:ext cx="741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Methodology: K-means Clustering with PCA, data from 30 first active days</a:t>
            </a:r>
            <a:endParaRPr b="0" i="0" sz="14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6" name="Google Shape;316;g250c5ad894b_0_549"/>
          <p:cNvSpPr txBox="1"/>
          <p:nvPr/>
        </p:nvSpPr>
        <p:spPr>
          <a:xfrm>
            <a:off x="10218025" y="3263475"/>
            <a:ext cx="126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de-DE" sz="2500" u="none" cap="none" strike="noStrike">
                <a:solidFill>
                  <a:srgbClr val="3C78D8"/>
                </a:solidFill>
                <a:latin typeface="Gill Sans"/>
                <a:ea typeface="Gill Sans"/>
                <a:cs typeface="Gill Sans"/>
                <a:sym typeface="Gill Sans"/>
              </a:rPr>
              <a:t>332</a:t>
            </a:r>
            <a:endParaRPr b="1" i="0" sz="2500" u="none" cap="none" strike="noStrike">
              <a:solidFill>
                <a:srgbClr val="3C78D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7" name="Google Shape;317;g250c5ad894b_0_549"/>
          <p:cNvSpPr txBox="1"/>
          <p:nvPr/>
        </p:nvSpPr>
        <p:spPr>
          <a:xfrm>
            <a:off x="2664250" y="2350747"/>
            <a:ext cx="173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Avg. Points per Day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8" name="Google Shape;318;g250c5ad894b_0_549"/>
          <p:cNvSpPr txBox="1"/>
          <p:nvPr/>
        </p:nvSpPr>
        <p:spPr>
          <a:xfrm>
            <a:off x="6321350" y="2350772"/>
            <a:ext cx="162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Avg. Speed (km/h)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19" name="Google Shape;319;g250c5ad894b_0_549"/>
          <p:cNvSpPr txBox="1"/>
          <p:nvPr/>
        </p:nvSpPr>
        <p:spPr>
          <a:xfrm>
            <a:off x="8006063" y="2551697"/>
            <a:ext cx="173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Total trips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0" name="Google Shape;320;g250c5ad894b_0_549"/>
          <p:cNvSpPr txBox="1"/>
          <p:nvPr/>
        </p:nvSpPr>
        <p:spPr>
          <a:xfrm>
            <a:off x="4572225" y="2274397"/>
            <a:ext cx="162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Avg. daily battery drain (%)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1" name="Google Shape;321;g250c5ad894b_0_549"/>
          <p:cNvSpPr txBox="1"/>
          <p:nvPr/>
        </p:nvSpPr>
        <p:spPr>
          <a:xfrm>
            <a:off x="640475" y="2627946"/>
            <a:ext cx="18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User Patterns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2" name="Google Shape;322;g250c5ad894b_0_549"/>
          <p:cNvSpPr txBox="1"/>
          <p:nvPr/>
        </p:nvSpPr>
        <p:spPr>
          <a:xfrm>
            <a:off x="9804175" y="2551684"/>
            <a:ext cx="219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de-D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Device counts</a:t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3" name="Google Shape;323;g250c5ad894b_0_549"/>
          <p:cNvSpPr txBox="1"/>
          <p:nvPr/>
        </p:nvSpPr>
        <p:spPr>
          <a:xfrm>
            <a:off x="10218025" y="3932575"/>
            <a:ext cx="1313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de-DE" sz="2500" u="none" cap="none" strike="noStrike">
                <a:solidFill>
                  <a:srgbClr val="CA4678"/>
                </a:solidFill>
                <a:latin typeface="Gill Sans"/>
                <a:ea typeface="Gill Sans"/>
                <a:cs typeface="Gill Sans"/>
                <a:sym typeface="Gill Sans"/>
              </a:rPr>
              <a:t>933 </a:t>
            </a:r>
            <a:endParaRPr b="1" i="0" sz="2500" u="none" cap="none" strike="noStrike">
              <a:solidFill>
                <a:srgbClr val="CA4678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664B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24" name="Google Shape;324;g250c5ad894b_0_549"/>
          <p:cNvSpPr txBox="1"/>
          <p:nvPr/>
        </p:nvSpPr>
        <p:spPr>
          <a:xfrm>
            <a:off x="9400525" y="4518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50c5ad894b_0_549"/>
          <p:cNvSpPr txBox="1"/>
          <p:nvPr/>
        </p:nvSpPr>
        <p:spPr>
          <a:xfrm>
            <a:off x="9348625" y="46119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rgbClr val="F1C232"/>
                </a:solidFill>
                <a:latin typeface="Gill Sans"/>
                <a:ea typeface="Gill Sans"/>
                <a:cs typeface="Gill Sans"/>
                <a:sym typeface="Gill Sans"/>
              </a:rPr>
              <a:t>39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508b331252_0_19"/>
          <p:cNvSpPr txBox="1"/>
          <p:nvPr>
            <p:ph type="title"/>
          </p:nvPr>
        </p:nvSpPr>
        <p:spPr>
          <a:xfrm>
            <a:off x="838200" y="593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Data Efficient Classification Model </a:t>
            </a:r>
            <a:endParaRPr/>
          </a:p>
        </p:txBody>
      </p:sp>
      <p:pic>
        <p:nvPicPr>
          <p:cNvPr id="332" name="Google Shape;332;g2508b331252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8825" y="2365550"/>
            <a:ext cx="3841875" cy="333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508b331252_0_19"/>
          <p:cNvSpPr/>
          <p:nvPr/>
        </p:nvSpPr>
        <p:spPr>
          <a:xfrm>
            <a:off x="6913250" y="2359525"/>
            <a:ext cx="3841800" cy="33363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g2508b331252_0_19"/>
          <p:cNvCxnSpPr/>
          <p:nvPr/>
        </p:nvCxnSpPr>
        <p:spPr>
          <a:xfrm flipH="1">
            <a:off x="8188900" y="2435850"/>
            <a:ext cx="2700" cy="3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5" name="Google Shape;335;g2508b331252_0_19"/>
          <p:cNvCxnSpPr/>
          <p:nvPr/>
        </p:nvCxnSpPr>
        <p:spPr>
          <a:xfrm flipH="1">
            <a:off x="9465100" y="2438988"/>
            <a:ext cx="18900" cy="32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" name="Google Shape;336;g2508b331252_0_19"/>
          <p:cNvCxnSpPr/>
          <p:nvPr/>
        </p:nvCxnSpPr>
        <p:spPr>
          <a:xfrm>
            <a:off x="6962863" y="3471850"/>
            <a:ext cx="373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g2508b331252_0_19"/>
          <p:cNvCxnSpPr/>
          <p:nvPr/>
        </p:nvCxnSpPr>
        <p:spPr>
          <a:xfrm>
            <a:off x="6962863" y="4595800"/>
            <a:ext cx="3733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g2508b331252_0_19"/>
          <p:cNvSpPr txBox="1"/>
          <p:nvPr/>
        </p:nvSpPr>
        <p:spPr>
          <a:xfrm>
            <a:off x="7054850" y="1945675"/>
            <a:ext cx="36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Occasional         Intensive           Outliers</a:t>
            </a:r>
            <a:endParaRPr b="0" i="0" sz="14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39" name="Google Shape;339;g2508b331252_0_19"/>
          <p:cNvSpPr txBox="1"/>
          <p:nvPr/>
        </p:nvSpPr>
        <p:spPr>
          <a:xfrm rot="-5400000">
            <a:off x="5143600" y="3752700"/>
            <a:ext cx="314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Outliers       Intensive      Occasional</a:t>
            </a:r>
            <a:endParaRPr b="0" i="0" sz="14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340" name="Google Shape;340;g2508b331252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44150" y="2558375"/>
            <a:ext cx="520800" cy="31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2508b331252_0_19"/>
          <p:cNvSpPr txBox="1"/>
          <p:nvPr/>
        </p:nvSpPr>
        <p:spPr>
          <a:xfrm>
            <a:off x="738550" y="1905900"/>
            <a:ext cx="11049000" cy="40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1" i="0" lang="de-DE" sz="3100" u="none" cap="none" strike="noStrike">
                <a:solidFill>
                  <a:srgbClr val="8800A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Random Forest Classifier</a:t>
            </a:r>
            <a:endParaRPr b="1" i="0" sz="3100" u="none" cap="none" strike="noStrike">
              <a:solidFill>
                <a:srgbClr val="8800A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t/>
            </a:r>
            <a:endParaRPr b="1" sz="3200">
              <a:solidFill>
                <a:schemeClr val="lt1"/>
              </a:solidFill>
              <a:highlight>
                <a:srgbClr val="8708A0"/>
              </a:highlight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1" lang="de-DE" sz="3200">
                <a:solidFill>
                  <a:schemeClr val="lt1"/>
                </a:solidFill>
                <a:highlight>
                  <a:srgbClr val="8708A0"/>
                </a:highlight>
                <a:latin typeface="Atkinson Hyperlegible"/>
                <a:ea typeface="Atkinson Hyperlegible"/>
                <a:cs typeface="Atkinson Hyperlegible"/>
                <a:sym typeface="Atkinson Hyperlegible"/>
              </a:rPr>
              <a:t>86% Accuracy</a:t>
            </a:r>
            <a:endParaRPr b="1" sz="3200">
              <a:solidFill>
                <a:schemeClr val="lt1"/>
              </a:solidFill>
              <a:highlight>
                <a:srgbClr val="8708A0"/>
              </a:highlight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t/>
            </a:r>
            <a:endParaRPr b="1" sz="3200">
              <a:solidFill>
                <a:schemeClr val="lt1"/>
              </a:solidFill>
              <a:highlight>
                <a:srgbClr val="8708A0"/>
              </a:highlight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1800" u="none" cap="none" strike="noStrik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Training on 1004 devices / Testing on 251 devices</a:t>
            </a:r>
            <a:endParaRPr b="0" i="0" sz="1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Recall Occasional Users:  91%</a:t>
            </a:r>
            <a:endParaRPr b="0" i="0" sz="1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Recall Intensive Users: 78%</a:t>
            </a:r>
            <a:endParaRPr b="0" i="0" sz="1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tkinson Hyperlegible"/>
              <a:buNone/>
            </a:pPr>
            <a:r>
              <a:rPr b="0" i="0" lang="de-DE" sz="18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Recall Outliers: 0%</a:t>
            </a:r>
            <a:endParaRPr b="0" i="0" sz="18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2" name="Google Shape;342;g2508b331252_0_19"/>
          <p:cNvSpPr txBox="1"/>
          <p:nvPr/>
        </p:nvSpPr>
        <p:spPr>
          <a:xfrm>
            <a:off x="738554" y="2345875"/>
            <a:ext cx="53325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rgbClr val="FBEBD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Data from first 5 active days of usage  </a:t>
            </a:r>
            <a:endParaRPr b="1" i="0" sz="2200" u="none" cap="none" strike="noStrike">
              <a:solidFill>
                <a:srgbClr val="FBEBDD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3" name="Google Shape;343;g2508b331252_0_19"/>
          <p:cNvSpPr txBox="1"/>
          <p:nvPr/>
        </p:nvSpPr>
        <p:spPr>
          <a:xfrm>
            <a:off x="2139950" y="31750"/>
            <a:ext cx="100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4" name="Google Shape;344;g2508b331252_0_19"/>
          <p:cNvSpPr txBox="1"/>
          <p:nvPr/>
        </p:nvSpPr>
        <p:spPr>
          <a:xfrm rot="-5400000">
            <a:off x="4781863" y="3833725"/>
            <a:ext cx="331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Actual Values</a:t>
            </a:r>
            <a:r>
              <a:rPr b="0" i="0" lang="de-DE" sz="1400" u="none" cap="none" strike="noStrike">
                <a:solidFill>
                  <a:schemeClr val="accent3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b="0" i="0" sz="1400" u="none" cap="none" strike="noStrike">
              <a:solidFill>
                <a:schemeClr val="accent3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5" name="Google Shape;345;g2508b331252_0_19"/>
          <p:cNvSpPr txBox="1"/>
          <p:nvPr/>
        </p:nvSpPr>
        <p:spPr>
          <a:xfrm>
            <a:off x="7403350" y="1668975"/>
            <a:ext cx="29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Predicted Values</a:t>
            </a:r>
            <a:endParaRPr b="1" i="0" sz="14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6" name="Google Shape;346;g2508b331252_0_19"/>
          <p:cNvSpPr txBox="1"/>
          <p:nvPr/>
        </p:nvSpPr>
        <p:spPr>
          <a:xfrm>
            <a:off x="7359550" y="2724213"/>
            <a:ext cx="457200" cy="369300"/>
          </a:xfrm>
          <a:prstGeom prst="rect">
            <a:avLst/>
          </a:prstGeom>
          <a:solidFill>
            <a:srgbClr val="FBEBD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167</a:t>
            </a:r>
            <a:endParaRPr b="0" i="0" sz="12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7" name="Google Shape;347;g2508b331252_0_19"/>
          <p:cNvSpPr txBox="1"/>
          <p:nvPr/>
        </p:nvSpPr>
        <p:spPr>
          <a:xfrm>
            <a:off x="8656750" y="2724225"/>
            <a:ext cx="400200" cy="369300"/>
          </a:xfrm>
          <a:prstGeom prst="rect">
            <a:avLst/>
          </a:prstGeom>
          <a:solidFill>
            <a:srgbClr val="20112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13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8" name="Google Shape;348;g2508b331252_0_19"/>
          <p:cNvSpPr txBox="1"/>
          <p:nvPr/>
        </p:nvSpPr>
        <p:spPr>
          <a:xfrm>
            <a:off x="9894975" y="2724225"/>
            <a:ext cx="400200" cy="369300"/>
          </a:xfrm>
          <a:prstGeom prst="rect">
            <a:avLst/>
          </a:prstGeom>
          <a:solidFill>
            <a:srgbClr val="04041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3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49" name="Google Shape;349;g2508b331252_0_19"/>
          <p:cNvSpPr txBox="1"/>
          <p:nvPr/>
        </p:nvSpPr>
        <p:spPr>
          <a:xfrm>
            <a:off x="9894975" y="3849175"/>
            <a:ext cx="400200" cy="369300"/>
          </a:xfrm>
          <a:prstGeom prst="rect">
            <a:avLst/>
          </a:prstGeom>
          <a:solidFill>
            <a:srgbClr val="04041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1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0" name="Google Shape;350;g2508b331252_0_19"/>
          <p:cNvSpPr txBox="1"/>
          <p:nvPr/>
        </p:nvSpPr>
        <p:spPr>
          <a:xfrm>
            <a:off x="7352050" y="4934025"/>
            <a:ext cx="400200" cy="369300"/>
          </a:xfrm>
          <a:prstGeom prst="rect">
            <a:avLst/>
          </a:prstGeom>
          <a:solidFill>
            <a:srgbClr val="04041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5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1" name="Google Shape;351;g2508b331252_0_19"/>
          <p:cNvSpPr txBox="1"/>
          <p:nvPr/>
        </p:nvSpPr>
        <p:spPr>
          <a:xfrm>
            <a:off x="7331050" y="3849175"/>
            <a:ext cx="457200" cy="369300"/>
          </a:xfrm>
          <a:prstGeom prst="rect">
            <a:avLst/>
          </a:prstGeom>
          <a:solidFill>
            <a:srgbClr val="24133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13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2" name="Google Shape;352;g2508b331252_0_19"/>
          <p:cNvSpPr txBox="1"/>
          <p:nvPr/>
        </p:nvSpPr>
        <p:spPr>
          <a:xfrm>
            <a:off x="8567950" y="3849175"/>
            <a:ext cx="520800" cy="369300"/>
          </a:xfrm>
          <a:prstGeom prst="rect">
            <a:avLst/>
          </a:prstGeom>
          <a:solidFill>
            <a:srgbClr val="6C1D5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 49</a:t>
            </a:r>
            <a:endParaRPr b="0" i="0" sz="1200" u="none" cap="none" strike="noStrike">
              <a:solidFill>
                <a:schemeClr val="lt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3" name="Google Shape;353;g2508b331252_0_19"/>
          <p:cNvSpPr/>
          <p:nvPr/>
        </p:nvSpPr>
        <p:spPr>
          <a:xfrm>
            <a:off x="7291750" y="2664213"/>
            <a:ext cx="520800" cy="489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508b331252_0_19"/>
          <p:cNvSpPr/>
          <p:nvPr/>
        </p:nvSpPr>
        <p:spPr>
          <a:xfrm>
            <a:off x="8567950" y="3789163"/>
            <a:ext cx="520800" cy="4893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508b331252_0_19"/>
          <p:cNvSpPr/>
          <p:nvPr/>
        </p:nvSpPr>
        <p:spPr>
          <a:xfrm>
            <a:off x="10744150" y="2323300"/>
            <a:ext cx="520800" cy="23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2508b331252_0_19"/>
          <p:cNvSpPr txBox="1"/>
          <p:nvPr/>
        </p:nvSpPr>
        <p:spPr>
          <a:xfrm>
            <a:off x="10732600" y="2307100"/>
            <a:ext cx="5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de-DE" sz="600" u="none" cap="none" strike="noStrik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Number of devices</a:t>
            </a:r>
            <a:endParaRPr b="0" i="0" sz="600" u="none" cap="none" strike="noStrike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357" name="Google Shape;357;g2508b331252_0_19"/>
          <p:cNvSpPr/>
          <p:nvPr/>
        </p:nvSpPr>
        <p:spPr>
          <a:xfrm>
            <a:off x="6908825" y="2330725"/>
            <a:ext cx="4366200" cy="33939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508b331252_0_19"/>
          <p:cNvSpPr/>
          <p:nvPr/>
        </p:nvSpPr>
        <p:spPr>
          <a:xfrm>
            <a:off x="8567950" y="3789163"/>
            <a:ext cx="520800" cy="489300"/>
          </a:xfrm>
          <a:prstGeom prst="ellipse">
            <a:avLst/>
          </a:prstGeom>
          <a:noFill/>
          <a:ln cap="flat" cmpd="sng" w="9525">
            <a:solidFill>
              <a:srgbClr val="FBEB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2022-07-22T08:44:41Z</dcterms:created>
  <dc:creator>Rob Dietrich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0x010100621BA6EBF2E94C47B63E550F7B478911</vt:lpwstr>
  </property>
</Properties>
</file>